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7004050" cy="9290050"/>
  <p:embeddedFontLst>
    <p:embeddedFont>
      <p:font typeface="Canva Sans" panose="020B0604020202020204" charset="0"/>
      <p:regular r:id="rId13"/>
    </p:embeddedFont>
    <p:embeddedFont>
      <p:font typeface="Canva Sans Bold" panose="020B0604020202020204" charset="0"/>
      <p:regular r:id="rId14"/>
    </p:embeddedFont>
    <p:embeddedFont>
      <p:font typeface="Cinzel Decorative" panose="020B0604020202020204" charset="0"/>
      <p:regular r:id="rId15"/>
    </p:embeddedFont>
    <p:embeddedFont>
      <p:font typeface="Glacial Indifference" panose="020B0604020202020204" charset="0"/>
      <p:regular r:id="rId16"/>
    </p:embeddedFont>
    <p:embeddedFont>
      <p:font typeface="Harlow Solid" panose="020B0604020202020204" charset="0"/>
      <p:regular r:id="rId17"/>
    </p:embeddedFont>
    <p:embeddedFont>
      <p:font typeface="Nickainley" panose="020B0604020202020204" charset="0"/>
      <p:regular r:id="rId18"/>
    </p:embeddedFont>
    <p:embeddedFont>
      <p:font typeface="Scary Stories" panose="020B0604020202020204"/>
      <p:regular r:id="rId19"/>
    </p:embeddedFont>
    <p:embeddedFont>
      <p:font typeface="The Seasons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ye M. Pierce" userId="98f78026-d6de-4aae-a052-65556d133b56" providerId="ADAL" clId="{6502C2F7-D464-4838-AEBC-3229AB9ABBBB}"/>
    <pc:docChg chg="modSld">
      <pc:chgData name="Jamye M. Pierce" userId="98f78026-d6de-4aae-a052-65556d133b56" providerId="ADAL" clId="{6502C2F7-D464-4838-AEBC-3229AB9ABBBB}" dt="2025-02-12T16:23:18.183" v="3" actId="1076"/>
      <pc:docMkLst>
        <pc:docMk/>
      </pc:docMkLst>
      <pc:sldChg chg="modSp mod">
        <pc:chgData name="Jamye M. Pierce" userId="98f78026-d6de-4aae-a052-65556d133b56" providerId="ADAL" clId="{6502C2F7-D464-4838-AEBC-3229AB9ABBBB}" dt="2025-02-12T16:23:03.462" v="2" actId="14100"/>
        <pc:sldMkLst>
          <pc:docMk/>
          <pc:sldMk cId="0" sldId="257"/>
        </pc:sldMkLst>
        <pc:spChg chg="mod">
          <ac:chgData name="Jamye M. Pierce" userId="98f78026-d6de-4aae-a052-65556d133b56" providerId="ADAL" clId="{6502C2F7-D464-4838-AEBC-3229AB9ABBBB}" dt="2025-02-12T16:23:03.462" v="2" actId="14100"/>
          <ac:spMkLst>
            <pc:docMk/>
            <pc:sldMk cId="0" sldId="257"/>
            <ac:spMk id="8" creationId="{00000000-0000-0000-0000-000000000000}"/>
          </ac:spMkLst>
        </pc:spChg>
        <pc:spChg chg="mod">
          <ac:chgData name="Jamye M. Pierce" userId="98f78026-d6de-4aae-a052-65556d133b56" providerId="ADAL" clId="{6502C2F7-D464-4838-AEBC-3229AB9ABBBB}" dt="2025-02-12T16:22:59.042" v="1" actId="20577"/>
          <ac:spMkLst>
            <pc:docMk/>
            <pc:sldMk cId="0" sldId="257"/>
            <ac:spMk id="13" creationId="{00000000-0000-0000-0000-000000000000}"/>
          </ac:spMkLst>
        </pc:spChg>
      </pc:sldChg>
      <pc:sldChg chg="modSp mod">
        <pc:chgData name="Jamye M. Pierce" userId="98f78026-d6de-4aae-a052-65556d133b56" providerId="ADAL" clId="{6502C2F7-D464-4838-AEBC-3229AB9ABBBB}" dt="2025-02-12T16:23:18.183" v="3" actId="1076"/>
        <pc:sldMkLst>
          <pc:docMk/>
          <pc:sldMk cId="0" sldId="266"/>
        </pc:sldMkLst>
        <pc:spChg chg="mod">
          <ac:chgData name="Jamye M. Pierce" userId="98f78026-d6de-4aae-a052-65556d133b56" providerId="ADAL" clId="{6502C2F7-D464-4838-AEBC-3229AB9ABBBB}" dt="2025-02-12T16:23:18.183" v="3" actId="1076"/>
          <ac:spMkLst>
            <pc:docMk/>
            <pc:sldMk cId="0" sldId="26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forms.office.com/r/TYzgY9F28m?origin=lprLin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1144066" y="665038"/>
            <a:ext cx="15999868" cy="8593262"/>
          </a:xfrm>
          <a:custGeom>
            <a:avLst/>
            <a:gdLst/>
            <a:ahLst/>
            <a:cxnLst/>
            <a:rect l="l" t="t" r="r" b="b"/>
            <a:pathLst>
              <a:path w="15999868" h="8593262">
                <a:moveTo>
                  <a:pt x="15999868" y="8593262"/>
                </a:moveTo>
                <a:lnTo>
                  <a:pt x="0" y="8593262"/>
                </a:lnTo>
                <a:lnTo>
                  <a:pt x="0" y="0"/>
                </a:lnTo>
                <a:lnTo>
                  <a:pt x="15999868" y="0"/>
                </a:lnTo>
                <a:lnTo>
                  <a:pt x="15999868" y="859326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70096" y="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845220" y="0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7647905"/>
            <a:ext cx="18288000" cy="2639095"/>
          </a:xfrm>
          <a:custGeom>
            <a:avLst/>
            <a:gdLst/>
            <a:ahLst/>
            <a:cxnLst/>
            <a:rect l="l" t="t" r="r" b="b"/>
            <a:pathLst>
              <a:path w="18288000" h="2639095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4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27461">
            <a:off x="3710714" y="4250423"/>
            <a:ext cx="2782162" cy="3038413"/>
          </a:xfrm>
          <a:custGeom>
            <a:avLst/>
            <a:gdLst/>
            <a:ahLst/>
            <a:cxnLst/>
            <a:rect l="l" t="t" r="r" b="b"/>
            <a:pathLst>
              <a:path w="2782162" h="3038413">
                <a:moveTo>
                  <a:pt x="0" y="0"/>
                </a:moveTo>
                <a:lnTo>
                  <a:pt x="2782162" y="0"/>
                </a:lnTo>
                <a:lnTo>
                  <a:pt x="2782162" y="3038413"/>
                </a:lnTo>
                <a:lnTo>
                  <a:pt x="0" y="3038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69685">
            <a:off x="10563589" y="4438842"/>
            <a:ext cx="2781069" cy="3038413"/>
          </a:xfrm>
          <a:custGeom>
            <a:avLst/>
            <a:gdLst/>
            <a:ahLst/>
            <a:cxnLst/>
            <a:rect l="l" t="t" r="r" b="b"/>
            <a:pathLst>
              <a:path w="2781069" h="3038413">
                <a:moveTo>
                  <a:pt x="0" y="0"/>
                </a:moveTo>
                <a:lnTo>
                  <a:pt x="2781069" y="0"/>
                </a:lnTo>
                <a:lnTo>
                  <a:pt x="2781069" y="3038413"/>
                </a:lnTo>
                <a:lnTo>
                  <a:pt x="0" y="303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64318">
            <a:off x="12826409" y="3613517"/>
            <a:ext cx="2650375" cy="3038413"/>
          </a:xfrm>
          <a:custGeom>
            <a:avLst/>
            <a:gdLst/>
            <a:ahLst/>
            <a:cxnLst/>
            <a:rect l="l" t="t" r="r" b="b"/>
            <a:pathLst>
              <a:path w="2650375" h="3038413">
                <a:moveTo>
                  <a:pt x="0" y="0"/>
                </a:moveTo>
                <a:lnTo>
                  <a:pt x="2650375" y="0"/>
                </a:lnTo>
                <a:lnTo>
                  <a:pt x="2650375" y="3038413"/>
                </a:lnTo>
                <a:lnTo>
                  <a:pt x="0" y="3038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70553" y="4466464"/>
            <a:ext cx="1174623" cy="2983170"/>
          </a:xfrm>
          <a:custGeom>
            <a:avLst/>
            <a:gdLst/>
            <a:ahLst/>
            <a:cxnLst/>
            <a:rect l="l" t="t" r="r" b="b"/>
            <a:pathLst>
              <a:path w="1174623" h="2983170">
                <a:moveTo>
                  <a:pt x="0" y="0"/>
                </a:moveTo>
                <a:lnTo>
                  <a:pt x="1174623" y="0"/>
                </a:lnTo>
                <a:lnTo>
                  <a:pt x="1174623" y="2983169"/>
                </a:lnTo>
                <a:lnTo>
                  <a:pt x="0" y="29831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96219">
            <a:off x="7784793" y="4201065"/>
            <a:ext cx="2718413" cy="2983170"/>
          </a:xfrm>
          <a:custGeom>
            <a:avLst/>
            <a:gdLst/>
            <a:ahLst/>
            <a:cxnLst/>
            <a:rect l="l" t="t" r="r" b="b"/>
            <a:pathLst>
              <a:path w="2718413" h="2983170">
                <a:moveTo>
                  <a:pt x="0" y="0"/>
                </a:moveTo>
                <a:lnTo>
                  <a:pt x="2718414" y="0"/>
                </a:lnTo>
                <a:lnTo>
                  <a:pt x="2718414" y="2983170"/>
                </a:lnTo>
                <a:lnTo>
                  <a:pt x="0" y="2983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816467" y="2304502"/>
            <a:ext cx="10655066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FAME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899195" cy="9637557"/>
          </a:xfrm>
          <a:custGeom>
            <a:avLst/>
            <a:gdLst/>
            <a:ahLst/>
            <a:cxnLst/>
            <a:rect l="l" t="t" r="r" b="b"/>
            <a:pathLst>
              <a:path w="3899195" h="9637557">
                <a:moveTo>
                  <a:pt x="0" y="0"/>
                </a:moveTo>
                <a:lnTo>
                  <a:pt x="3899195" y="0"/>
                </a:lnTo>
                <a:lnTo>
                  <a:pt x="3899195" y="9637557"/>
                </a:lnTo>
                <a:lnTo>
                  <a:pt x="0" y="9637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73294" y="0"/>
            <a:ext cx="5036114" cy="7465518"/>
          </a:xfrm>
          <a:custGeom>
            <a:avLst/>
            <a:gdLst/>
            <a:ahLst/>
            <a:cxnLst/>
            <a:rect l="l" t="t" r="r" b="b"/>
            <a:pathLst>
              <a:path w="5036114" h="7465518">
                <a:moveTo>
                  <a:pt x="0" y="0"/>
                </a:moveTo>
                <a:lnTo>
                  <a:pt x="5036114" y="0"/>
                </a:lnTo>
                <a:lnTo>
                  <a:pt x="5036114" y="7465518"/>
                </a:lnTo>
                <a:lnTo>
                  <a:pt x="0" y="746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064014" y="7480197"/>
            <a:ext cx="1987468" cy="2157360"/>
          </a:xfrm>
          <a:custGeom>
            <a:avLst/>
            <a:gdLst/>
            <a:ahLst/>
            <a:cxnLst/>
            <a:rect l="l" t="t" r="r" b="b"/>
            <a:pathLst>
              <a:path w="1987468" h="2157360">
                <a:moveTo>
                  <a:pt x="0" y="0"/>
                </a:moveTo>
                <a:lnTo>
                  <a:pt x="1987468" y="0"/>
                </a:lnTo>
                <a:lnTo>
                  <a:pt x="1987468" y="2157360"/>
                </a:lnTo>
                <a:lnTo>
                  <a:pt x="0" y="2157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133751" y="8028525"/>
            <a:ext cx="7315200" cy="1060704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361038" y="319230"/>
            <a:ext cx="4396786" cy="4350987"/>
          </a:xfrm>
          <a:custGeom>
            <a:avLst/>
            <a:gdLst/>
            <a:ahLst/>
            <a:cxnLst/>
            <a:rect l="l" t="t" r="r" b="b"/>
            <a:pathLst>
              <a:path w="4396786" h="4350987">
                <a:moveTo>
                  <a:pt x="0" y="0"/>
                </a:moveTo>
                <a:lnTo>
                  <a:pt x="4396787" y="0"/>
                </a:lnTo>
                <a:lnTo>
                  <a:pt x="4396787" y="4350987"/>
                </a:lnTo>
                <a:lnTo>
                  <a:pt x="0" y="4350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48928" y="2702789"/>
            <a:ext cx="6284847" cy="272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b="1">
                <a:solidFill>
                  <a:srgbClr val="F0D71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Beacon Awards</a:t>
            </a:r>
          </a:p>
        </p:txBody>
      </p:sp>
      <p:sp>
        <p:nvSpPr>
          <p:cNvPr id="8" name="TextBox 8"/>
          <p:cNvSpPr txBox="1"/>
          <p:nvPr/>
        </p:nvSpPr>
        <p:spPr>
          <a:xfrm rot="783023">
            <a:off x="13886214" y="1985034"/>
            <a:ext cx="3127177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F0D711"/>
                </a:solidFill>
                <a:latin typeface="Nickainley"/>
                <a:ea typeface="Nickainley"/>
                <a:cs typeface="Nickainley"/>
                <a:sym typeface="Nickainley"/>
              </a:rPr>
              <a:t>Congrats!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forms.office.com/r/TYzgY9F28m?origin=lprLink"/>
          </p:cNvPr>
          <p:cNvSpPr/>
          <p:nvPr/>
        </p:nvSpPr>
        <p:spPr>
          <a:xfrm>
            <a:off x="568280" y="269633"/>
            <a:ext cx="17214665" cy="9783668"/>
          </a:xfrm>
          <a:custGeom>
            <a:avLst/>
            <a:gdLst/>
            <a:ahLst/>
            <a:cxnLst/>
            <a:rect l="l" t="t" r="r" b="b"/>
            <a:pathLst>
              <a:path w="17214665" h="9783668">
                <a:moveTo>
                  <a:pt x="0" y="0"/>
                </a:moveTo>
                <a:lnTo>
                  <a:pt x="17214666" y="0"/>
                </a:lnTo>
                <a:lnTo>
                  <a:pt x="17214666" y="9783668"/>
                </a:lnTo>
                <a:lnTo>
                  <a:pt x="0" y="978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01552" y="5849917"/>
            <a:ext cx="3884895" cy="3884895"/>
          </a:xfrm>
          <a:custGeom>
            <a:avLst/>
            <a:gdLst/>
            <a:ahLst/>
            <a:cxnLst/>
            <a:rect l="l" t="t" r="r" b="b"/>
            <a:pathLst>
              <a:path w="3884895" h="3884895">
                <a:moveTo>
                  <a:pt x="0" y="0"/>
                </a:moveTo>
                <a:lnTo>
                  <a:pt x="3884894" y="0"/>
                </a:lnTo>
                <a:lnTo>
                  <a:pt x="3884894" y="3884895"/>
                </a:lnTo>
                <a:lnTo>
                  <a:pt x="0" y="388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69629" y="2626064"/>
            <a:ext cx="12411968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0D7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you!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0D7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Please scan the code to give feedback!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2410">
            <a:off x="596480" y="1669173"/>
            <a:ext cx="3139582" cy="1977937"/>
          </a:xfrm>
          <a:custGeom>
            <a:avLst/>
            <a:gdLst/>
            <a:ahLst/>
            <a:cxnLst/>
            <a:rect l="l" t="t" r="r" b="b"/>
            <a:pathLst>
              <a:path w="3139582" h="1977937">
                <a:moveTo>
                  <a:pt x="0" y="0"/>
                </a:moveTo>
                <a:lnTo>
                  <a:pt x="3139582" y="0"/>
                </a:lnTo>
                <a:lnTo>
                  <a:pt x="3139582" y="1977936"/>
                </a:lnTo>
                <a:lnTo>
                  <a:pt x="0" y="1977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92741">
            <a:off x="908213" y="4581614"/>
            <a:ext cx="3139582" cy="1977937"/>
          </a:xfrm>
          <a:custGeom>
            <a:avLst/>
            <a:gdLst/>
            <a:ahLst/>
            <a:cxnLst/>
            <a:rect l="l" t="t" r="r" b="b"/>
            <a:pathLst>
              <a:path w="3139582" h="1977937">
                <a:moveTo>
                  <a:pt x="0" y="0"/>
                </a:moveTo>
                <a:lnTo>
                  <a:pt x="3139582" y="0"/>
                </a:lnTo>
                <a:lnTo>
                  <a:pt x="3139582" y="1977937"/>
                </a:lnTo>
                <a:lnTo>
                  <a:pt x="0" y="1977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41480">
            <a:off x="596480" y="7552419"/>
            <a:ext cx="3139582" cy="1977937"/>
          </a:xfrm>
          <a:custGeom>
            <a:avLst/>
            <a:gdLst/>
            <a:ahLst/>
            <a:cxnLst/>
            <a:rect l="l" t="t" r="r" b="b"/>
            <a:pathLst>
              <a:path w="3139582" h="1977937">
                <a:moveTo>
                  <a:pt x="0" y="0"/>
                </a:moveTo>
                <a:lnTo>
                  <a:pt x="3139582" y="0"/>
                </a:lnTo>
                <a:lnTo>
                  <a:pt x="3139582" y="1977937"/>
                </a:lnTo>
                <a:lnTo>
                  <a:pt x="0" y="1977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768963">
            <a:off x="14825348" y="7602566"/>
            <a:ext cx="4867903" cy="2391357"/>
          </a:xfrm>
          <a:custGeom>
            <a:avLst/>
            <a:gdLst/>
            <a:ahLst/>
            <a:cxnLst/>
            <a:rect l="l" t="t" r="r" b="b"/>
            <a:pathLst>
              <a:path w="4867903" h="2391357">
                <a:moveTo>
                  <a:pt x="0" y="0"/>
                </a:moveTo>
                <a:lnTo>
                  <a:pt x="4867904" y="0"/>
                </a:lnTo>
                <a:lnTo>
                  <a:pt x="4867904" y="2391358"/>
                </a:lnTo>
                <a:lnTo>
                  <a:pt x="0" y="239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74820">
            <a:off x="14694619" y="642813"/>
            <a:ext cx="3146144" cy="2296685"/>
          </a:xfrm>
          <a:custGeom>
            <a:avLst/>
            <a:gdLst/>
            <a:ahLst/>
            <a:cxnLst/>
            <a:rect l="l" t="t" r="r" b="b"/>
            <a:pathLst>
              <a:path w="3146144" h="2296685">
                <a:moveTo>
                  <a:pt x="0" y="0"/>
                </a:moveTo>
                <a:lnTo>
                  <a:pt x="3146145" y="0"/>
                </a:lnTo>
                <a:lnTo>
                  <a:pt x="3146145" y="2296685"/>
                </a:lnTo>
                <a:lnTo>
                  <a:pt x="0" y="2296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94088" y="7660960"/>
            <a:ext cx="1068966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Beacon Growth Awards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Scary Stories"/>
              <a:ea typeface="Scary Stories"/>
              <a:cs typeface="Scary Stories"/>
              <a:sym typeface="Scary Storie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46131" y="471363"/>
            <a:ext cx="5858272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Agenda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2334609"/>
            <a:ext cx="358971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LIGHTS!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4088" y="1971232"/>
            <a:ext cx="432732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Welcome!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Meet the Team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Kahoot Family Challenge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Scary Stories"/>
              <a:ea typeface="Scary Stories"/>
              <a:cs typeface="Scary Stories"/>
              <a:sym typeface="Scary Stori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4538" y="5247050"/>
            <a:ext cx="36465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Camera!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456" y="8217855"/>
            <a:ext cx="124479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Action!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94088" y="4646975"/>
            <a:ext cx="5858272" cy="303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Beacon Results</a:t>
            </a: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Math Activity</a:t>
            </a: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cary Stories"/>
                <a:ea typeface="Scary Stories"/>
                <a:cs typeface="Scary Stories"/>
                <a:sym typeface="Scary Stories"/>
              </a:rPr>
              <a:t>Goal setting for second semester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Scary Stories"/>
              <a:ea typeface="Scary Stories"/>
              <a:cs typeface="Scary Stories"/>
              <a:sym typeface="Scary Storie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15499">
            <a:off x="806251" y="1012788"/>
            <a:ext cx="8429280" cy="5468495"/>
          </a:xfrm>
          <a:custGeom>
            <a:avLst/>
            <a:gdLst/>
            <a:ahLst/>
            <a:cxnLst/>
            <a:rect l="l" t="t" r="r" b="b"/>
            <a:pathLst>
              <a:path w="8429280" h="5468495">
                <a:moveTo>
                  <a:pt x="0" y="0"/>
                </a:moveTo>
                <a:lnTo>
                  <a:pt x="8429280" y="0"/>
                </a:lnTo>
                <a:lnTo>
                  <a:pt x="8429280" y="5468496"/>
                </a:lnTo>
                <a:lnTo>
                  <a:pt x="0" y="546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92851" y="-290648"/>
            <a:ext cx="4553813" cy="7568664"/>
          </a:xfrm>
          <a:custGeom>
            <a:avLst/>
            <a:gdLst/>
            <a:ahLst/>
            <a:cxnLst/>
            <a:rect l="l" t="t" r="r" b="b"/>
            <a:pathLst>
              <a:path w="4553813" h="7568664">
                <a:moveTo>
                  <a:pt x="0" y="0"/>
                </a:moveTo>
                <a:lnTo>
                  <a:pt x="4553813" y="0"/>
                </a:lnTo>
                <a:lnTo>
                  <a:pt x="4553813" y="7568664"/>
                </a:lnTo>
                <a:lnTo>
                  <a:pt x="0" y="7568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-1141804">
            <a:off x="22776" y="2789447"/>
            <a:ext cx="9571292" cy="125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FFFFFF"/>
                </a:solidFill>
                <a:latin typeface="Harlow Solid"/>
                <a:ea typeface="Harlow Solid"/>
                <a:cs typeface="Harlow Solid"/>
                <a:sym typeface="Harlow Solid"/>
              </a:rPr>
              <a:t>Meet the team!!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73420" y="4618269"/>
            <a:ext cx="6419949" cy="249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Jamye Pierce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ILC</a:t>
            </a:r>
          </a:p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jpierce@paulding.k12.ga.us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7447280"/>
            <a:ext cx="9144000" cy="249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Regina Evans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6th grade</a:t>
            </a:r>
          </a:p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reginaa.evans41@paulding.k12.ga.us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31426" y="7398822"/>
            <a:ext cx="6736921" cy="249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Tori Martin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7th grade</a:t>
            </a:r>
          </a:p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tmartin@paulding.k12.ga.us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86235" y="2540549"/>
            <a:ext cx="412075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Wendy Mace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463265"/>
            <a:ext cx="3574852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Dr. Broyles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Principal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177" y="0"/>
            <a:ext cx="7882414" cy="10287000"/>
          </a:xfrm>
          <a:custGeom>
            <a:avLst/>
            <a:gdLst/>
            <a:ahLst/>
            <a:cxnLst/>
            <a:rect l="l" t="t" r="r" b="b"/>
            <a:pathLst>
              <a:path w="7882414" h="10287000">
                <a:moveTo>
                  <a:pt x="0" y="0"/>
                </a:moveTo>
                <a:lnTo>
                  <a:pt x="7882414" y="0"/>
                </a:lnTo>
                <a:lnTo>
                  <a:pt x="78824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936703" y="490815"/>
            <a:ext cx="9132797" cy="8767485"/>
          </a:xfrm>
          <a:custGeom>
            <a:avLst/>
            <a:gdLst/>
            <a:ahLst/>
            <a:cxnLst/>
            <a:rect l="l" t="t" r="r" b="b"/>
            <a:pathLst>
              <a:path w="9132797" h="8767485">
                <a:moveTo>
                  <a:pt x="0" y="0"/>
                </a:moveTo>
                <a:lnTo>
                  <a:pt x="9132797" y="0"/>
                </a:lnTo>
                <a:lnTo>
                  <a:pt x="9132797" y="8767485"/>
                </a:lnTo>
                <a:lnTo>
                  <a:pt x="0" y="8767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042" y="0"/>
            <a:ext cx="6791573" cy="3721216"/>
          </a:xfrm>
          <a:custGeom>
            <a:avLst/>
            <a:gdLst/>
            <a:ahLst/>
            <a:cxnLst/>
            <a:rect l="l" t="t" r="r" b="b"/>
            <a:pathLst>
              <a:path w="6791573" h="3721216">
                <a:moveTo>
                  <a:pt x="0" y="0"/>
                </a:moveTo>
                <a:lnTo>
                  <a:pt x="6791573" y="0"/>
                </a:lnTo>
                <a:lnTo>
                  <a:pt x="6791573" y="3721216"/>
                </a:lnTo>
                <a:lnTo>
                  <a:pt x="0" y="372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82248" y="5653821"/>
            <a:ext cx="7621200" cy="4267872"/>
          </a:xfrm>
          <a:custGeom>
            <a:avLst/>
            <a:gdLst/>
            <a:ahLst/>
            <a:cxnLst/>
            <a:rect l="l" t="t" r="r" b="b"/>
            <a:pathLst>
              <a:path w="7621200" h="4267872">
                <a:moveTo>
                  <a:pt x="0" y="0"/>
                </a:moveTo>
                <a:lnTo>
                  <a:pt x="7621199" y="0"/>
                </a:lnTo>
                <a:lnTo>
                  <a:pt x="7621199" y="4267872"/>
                </a:lnTo>
                <a:lnTo>
                  <a:pt x="0" y="4267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46830" y="335689"/>
            <a:ext cx="9056617" cy="4954417"/>
          </a:xfrm>
          <a:custGeom>
            <a:avLst/>
            <a:gdLst/>
            <a:ahLst/>
            <a:cxnLst/>
            <a:rect l="l" t="t" r="r" b="b"/>
            <a:pathLst>
              <a:path w="9056617" h="4954417">
                <a:moveTo>
                  <a:pt x="0" y="0"/>
                </a:moveTo>
                <a:lnTo>
                  <a:pt x="9056617" y="0"/>
                </a:lnTo>
                <a:lnTo>
                  <a:pt x="9056617" y="4954418"/>
                </a:lnTo>
                <a:lnTo>
                  <a:pt x="0" y="4954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0778" y="5653821"/>
            <a:ext cx="6454248" cy="4267872"/>
          </a:xfrm>
          <a:custGeom>
            <a:avLst/>
            <a:gdLst/>
            <a:ahLst/>
            <a:cxnLst/>
            <a:rect l="l" t="t" r="r" b="b"/>
            <a:pathLst>
              <a:path w="6454248" h="4267872">
                <a:moveTo>
                  <a:pt x="0" y="0"/>
                </a:moveTo>
                <a:lnTo>
                  <a:pt x="6454248" y="0"/>
                </a:lnTo>
                <a:lnTo>
                  <a:pt x="6454248" y="4267872"/>
                </a:lnTo>
                <a:lnTo>
                  <a:pt x="0" y="4267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444588">
            <a:off x="-370066" y="690590"/>
            <a:ext cx="7843363" cy="2198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2"/>
              </a:lnSpc>
            </a:pPr>
            <a:r>
              <a:rPr lang="en-US" sz="6252">
                <a:solidFill>
                  <a:srgbClr val="F0D711"/>
                </a:solidFill>
                <a:latin typeface="Harlow Solid"/>
                <a:ea typeface="Harlow Solid"/>
                <a:cs typeface="Harlow Solid"/>
                <a:sym typeface="Harlow Solid"/>
              </a:rPr>
              <a:t>Take Home </a:t>
            </a:r>
          </a:p>
          <a:p>
            <a:pPr algn="ctr">
              <a:lnSpc>
                <a:spcPts val="8752"/>
              </a:lnSpc>
            </a:pPr>
            <a:r>
              <a:rPr lang="en-US" sz="6252">
                <a:solidFill>
                  <a:srgbClr val="F0D711"/>
                </a:solidFill>
                <a:latin typeface="Harlow Solid"/>
                <a:ea typeface="Harlow Solid"/>
                <a:cs typeface="Harlow Solid"/>
                <a:sym typeface="Harlow Solid"/>
              </a:rPr>
              <a:t>Activity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8170" y="3654541"/>
            <a:ext cx="441915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0D711"/>
                </a:solidFill>
                <a:latin typeface="Canva Sans"/>
                <a:ea typeface="Canva Sans"/>
                <a:cs typeface="Canva Sans"/>
                <a:sym typeface="Canva Sans"/>
              </a:rPr>
              <a:t>Distributive Property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018" y="244254"/>
            <a:ext cx="6791573" cy="3721216"/>
          </a:xfrm>
          <a:custGeom>
            <a:avLst/>
            <a:gdLst/>
            <a:ahLst/>
            <a:cxnLst/>
            <a:rect l="l" t="t" r="r" b="b"/>
            <a:pathLst>
              <a:path w="6791573" h="3721216">
                <a:moveTo>
                  <a:pt x="0" y="0"/>
                </a:moveTo>
                <a:lnTo>
                  <a:pt x="6791572" y="0"/>
                </a:lnTo>
                <a:lnTo>
                  <a:pt x="6791572" y="3721216"/>
                </a:lnTo>
                <a:lnTo>
                  <a:pt x="0" y="372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80437" y="3584460"/>
            <a:ext cx="11301259" cy="6300452"/>
          </a:xfrm>
          <a:custGeom>
            <a:avLst/>
            <a:gdLst/>
            <a:ahLst/>
            <a:cxnLst/>
            <a:rect l="l" t="t" r="r" b="b"/>
            <a:pathLst>
              <a:path w="11301259" h="6300452">
                <a:moveTo>
                  <a:pt x="0" y="0"/>
                </a:moveTo>
                <a:lnTo>
                  <a:pt x="11301259" y="0"/>
                </a:lnTo>
                <a:lnTo>
                  <a:pt x="11301259" y="6300452"/>
                </a:lnTo>
                <a:lnTo>
                  <a:pt x="0" y="6300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-444588">
            <a:off x="-393096" y="863733"/>
            <a:ext cx="8313658" cy="233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7"/>
              </a:lnSpc>
            </a:pPr>
            <a:r>
              <a:rPr lang="en-US" sz="6626">
                <a:solidFill>
                  <a:srgbClr val="F0D711"/>
                </a:solidFill>
                <a:latin typeface="Harlow Solid"/>
                <a:ea typeface="Harlow Solid"/>
                <a:cs typeface="Harlow Solid"/>
                <a:sym typeface="Harlow Solid"/>
              </a:rPr>
              <a:t>Resource </a:t>
            </a:r>
          </a:p>
          <a:p>
            <a:pPr algn="ctr">
              <a:lnSpc>
                <a:spcPts val="9277"/>
              </a:lnSpc>
            </a:pPr>
            <a:r>
              <a:rPr lang="en-US" sz="6626">
                <a:solidFill>
                  <a:srgbClr val="F0D711"/>
                </a:solidFill>
                <a:latin typeface="Harlow Solid"/>
                <a:ea typeface="Harlow Solid"/>
                <a:cs typeface="Harlow Solid"/>
                <a:sym typeface="Harlow Solid"/>
              </a:rPr>
              <a:t>for you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9829">
            <a:off x="16054677" y="538481"/>
            <a:ext cx="1599628" cy="2057400"/>
          </a:xfrm>
          <a:custGeom>
            <a:avLst/>
            <a:gdLst/>
            <a:ahLst/>
            <a:cxnLst/>
            <a:rect l="l" t="t" r="r" b="b"/>
            <a:pathLst>
              <a:path w="1599628" h="2057400">
                <a:moveTo>
                  <a:pt x="0" y="0"/>
                </a:moveTo>
                <a:lnTo>
                  <a:pt x="1599629" y="0"/>
                </a:lnTo>
                <a:lnTo>
                  <a:pt x="159962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6964" y="3951444"/>
            <a:ext cx="1203472" cy="849451"/>
          </a:xfrm>
          <a:custGeom>
            <a:avLst/>
            <a:gdLst/>
            <a:ahLst/>
            <a:cxnLst/>
            <a:rect l="l" t="t" r="r" b="b"/>
            <a:pathLst>
              <a:path w="1203472" h="849451">
                <a:moveTo>
                  <a:pt x="0" y="0"/>
                </a:moveTo>
                <a:lnTo>
                  <a:pt x="1203472" y="0"/>
                </a:lnTo>
                <a:lnTo>
                  <a:pt x="1203472" y="849451"/>
                </a:lnTo>
                <a:lnTo>
                  <a:pt x="0" y="84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16472" y="3875244"/>
            <a:ext cx="16371528" cy="464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063"/>
                </a:solidFill>
                <a:latin typeface="Canva Sans"/>
                <a:ea typeface="Canva Sans"/>
                <a:cs typeface="Canva Sans"/>
                <a:sym typeface="Canva Sans"/>
              </a:rPr>
              <a:t>Computer-based assessment that determines learning needs, 3x per year</a:t>
            </a:r>
          </a:p>
          <a:p>
            <a:pPr algn="l">
              <a:lnSpc>
                <a:spcPts val="5319"/>
              </a:lnSpc>
            </a:pPr>
            <a:endParaRPr lang="en-US" sz="3799">
              <a:solidFill>
                <a:srgbClr val="FFF063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063"/>
                </a:solidFill>
                <a:latin typeface="Canva Sans"/>
                <a:ea typeface="Canva Sans"/>
                <a:cs typeface="Canva Sans"/>
                <a:sym typeface="Canva Sans"/>
              </a:rPr>
              <a:t>Indicates areas of strength and areas of need so teachers can adjust instruction</a:t>
            </a:r>
          </a:p>
          <a:p>
            <a:pPr algn="l">
              <a:lnSpc>
                <a:spcPts val="5319"/>
              </a:lnSpc>
            </a:pPr>
            <a:endParaRPr lang="en-US" sz="3799">
              <a:solidFill>
                <a:srgbClr val="FFF063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5319"/>
              </a:lnSpc>
            </a:pPr>
            <a:r>
              <a:rPr lang="en-US" sz="3799">
                <a:solidFill>
                  <a:srgbClr val="FFF063"/>
                </a:solidFill>
                <a:latin typeface="Canva Sans"/>
                <a:ea typeface="Canva Sans"/>
                <a:cs typeface="Canva Sans"/>
                <a:sym typeface="Canva Sans"/>
              </a:rPr>
              <a:t>Is predictive of end of the year performance on Georgia Milestones</a:t>
            </a:r>
          </a:p>
        </p:txBody>
      </p:sp>
      <p:sp>
        <p:nvSpPr>
          <p:cNvPr id="5" name="Freeform 5"/>
          <p:cNvSpPr/>
          <p:nvPr/>
        </p:nvSpPr>
        <p:spPr>
          <a:xfrm>
            <a:off x="426964" y="6005414"/>
            <a:ext cx="1203472" cy="849451"/>
          </a:xfrm>
          <a:custGeom>
            <a:avLst/>
            <a:gdLst/>
            <a:ahLst/>
            <a:cxnLst/>
            <a:rect l="l" t="t" r="r" b="b"/>
            <a:pathLst>
              <a:path w="1203472" h="849451">
                <a:moveTo>
                  <a:pt x="0" y="0"/>
                </a:moveTo>
                <a:lnTo>
                  <a:pt x="1203472" y="0"/>
                </a:lnTo>
                <a:lnTo>
                  <a:pt x="1203472" y="849451"/>
                </a:lnTo>
                <a:lnTo>
                  <a:pt x="0" y="849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26964" y="7672724"/>
            <a:ext cx="1203472" cy="849451"/>
          </a:xfrm>
          <a:custGeom>
            <a:avLst/>
            <a:gdLst/>
            <a:ahLst/>
            <a:cxnLst/>
            <a:rect l="l" t="t" r="r" b="b"/>
            <a:pathLst>
              <a:path w="1203472" h="849451">
                <a:moveTo>
                  <a:pt x="0" y="0"/>
                </a:moveTo>
                <a:lnTo>
                  <a:pt x="1203472" y="0"/>
                </a:lnTo>
                <a:lnTo>
                  <a:pt x="1203472" y="849450"/>
                </a:lnTo>
                <a:lnTo>
                  <a:pt x="0" y="849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64492">
            <a:off x="713010" y="709783"/>
            <a:ext cx="2082747" cy="1714795"/>
          </a:xfrm>
          <a:custGeom>
            <a:avLst/>
            <a:gdLst/>
            <a:ahLst/>
            <a:cxnLst/>
            <a:rect l="l" t="t" r="r" b="b"/>
            <a:pathLst>
              <a:path w="2082747" h="1714795">
                <a:moveTo>
                  <a:pt x="0" y="0"/>
                </a:moveTo>
                <a:lnTo>
                  <a:pt x="2082747" y="0"/>
                </a:lnTo>
                <a:lnTo>
                  <a:pt x="2082747" y="1714795"/>
                </a:lnTo>
                <a:lnTo>
                  <a:pt x="0" y="1714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560080" y="857250"/>
            <a:ext cx="11541919" cy="1248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FFF063"/>
                </a:solidFill>
                <a:latin typeface="Harlow Solid"/>
                <a:ea typeface="Harlow Solid"/>
                <a:cs typeface="Harlow Solid"/>
                <a:sym typeface="Harlow Solid"/>
              </a:rPr>
              <a:t>What is the Beacon assessment?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1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7577" y="291189"/>
            <a:ext cx="14772845" cy="9704623"/>
          </a:xfrm>
          <a:custGeom>
            <a:avLst/>
            <a:gdLst/>
            <a:ahLst/>
            <a:cxnLst/>
            <a:rect l="l" t="t" r="r" b="b"/>
            <a:pathLst>
              <a:path w="14772845" h="9704623">
                <a:moveTo>
                  <a:pt x="0" y="0"/>
                </a:moveTo>
                <a:lnTo>
                  <a:pt x="14772846" y="0"/>
                </a:lnTo>
                <a:lnTo>
                  <a:pt x="14772846" y="9704622"/>
                </a:lnTo>
                <a:lnTo>
                  <a:pt x="0" y="970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9" y="6172200"/>
            <a:ext cx="5162321" cy="4114800"/>
          </a:xfrm>
          <a:custGeom>
            <a:avLst/>
            <a:gdLst/>
            <a:ahLst/>
            <a:cxnLst/>
            <a:rect l="l" t="t" r="r" b="b"/>
            <a:pathLst>
              <a:path w="5162321" h="4114800">
                <a:moveTo>
                  <a:pt x="0" y="0"/>
                </a:moveTo>
                <a:lnTo>
                  <a:pt x="5162321" y="0"/>
                </a:lnTo>
                <a:lnTo>
                  <a:pt x="5162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35329" y="236220"/>
            <a:ext cx="7387507" cy="9814560"/>
            <a:chOff x="0" y="0"/>
            <a:chExt cx="1945681" cy="2584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5681" cy="2584905"/>
            </a:xfrm>
            <a:custGeom>
              <a:avLst/>
              <a:gdLst/>
              <a:ahLst/>
              <a:cxnLst/>
              <a:rect l="l" t="t" r="r" b="b"/>
              <a:pathLst>
                <a:path w="1945681" h="2584905">
                  <a:moveTo>
                    <a:pt x="53447" y="0"/>
                  </a:moveTo>
                  <a:lnTo>
                    <a:pt x="1892234" y="0"/>
                  </a:lnTo>
                  <a:cubicBezTo>
                    <a:pt x="1906409" y="0"/>
                    <a:pt x="1920004" y="5631"/>
                    <a:pt x="1930027" y="15654"/>
                  </a:cubicBezTo>
                  <a:cubicBezTo>
                    <a:pt x="1940050" y="25677"/>
                    <a:pt x="1945681" y="39272"/>
                    <a:pt x="1945681" y="53447"/>
                  </a:cubicBezTo>
                  <a:lnTo>
                    <a:pt x="1945681" y="2531458"/>
                  </a:lnTo>
                  <a:cubicBezTo>
                    <a:pt x="1945681" y="2545633"/>
                    <a:pt x="1940050" y="2559227"/>
                    <a:pt x="1930027" y="2569251"/>
                  </a:cubicBezTo>
                  <a:cubicBezTo>
                    <a:pt x="1920004" y="2579274"/>
                    <a:pt x="1906409" y="2584905"/>
                    <a:pt x="1892234" y="2584905"/>
                  </a:cubicBezTo>
                  <a:lnTo>
                    <a:pt x="53447" y="2584905"/>
                  </a:lnTo>
                  <a:cubicBezTo>
                    <a:pt x="39272" y="2584905"/>
                    <a:pt x="25677" y="2579274"/>
                    <a:pt x="15654" y="2569251"/>
                  </a:cubicBezTo>
                  <a:cubicBezTo>
                    <a:pt x="5631" y="2559227"/>
                    <a:pt x="0" y="2545633"/>
                    <a:pt x="0" y="2531458"/>
                  </a:cubicBezTo>
                  <a:lnTo>
                    <a:pt x="0" y="53447"/>
                  </a:lnTo>
                  <a:cubicBezTo>
                    <a:pt x="0" y="39272"/>
                    <a:pt x="5631" y="25677"/>
                    <a:pt x="15654" y="15654"/>
                  </a:cubicBezTo>
                  <a:cubicBezTo>
                    <a:pt x="25677" y="5631"/>
                    <a:pt x="39272" y="0"/>
                    <a:pt x="53447" y="0"/>
                  </a:cubicBezTo>
                  <a:close/>
                </a:path>
              </a:pathLst>
            </a:custGeom>
            <a:solidFill>
              <a:srgbClr val="F0D7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45681" cy="2623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0343" y="459522"/>
            <a:ext cx="6577479" cy="9367956"/>
          </a:xfrm>
          <a:custGeom>
            <a:avLst/>
            <a:gdLst/>
            <a:ahLst/>
            <a:cxnLst/>
            <a:rect l="l" t="t" r="r" b="b"/>
            <a:pathLst>
              <a:path w="6577479" h="9367956">
                <a:moveTo>
                  <a:pt x="0" y="0"/>
                </a:moveTo>
                <a:lnTo>
                  <a:pt x="6577479" y="0"/>
                </a:lnTo>
                <a:lnTo>
                  <a:pt x="6577479" y="9367956"/>
                </a:lnTo>
                <a:lnTo>
                  <a:pt x="0" y="9367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95" t="-2033" r="-2482" b="-14027"/>
            </a:stretch>
          </a:blipFill>
          <a:ln w="95250" cap="sq">
            <a:solidFill>
              <a:srgbClr val="000000"/>
            </a:solidFill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41737" y="1606563"/>
            <a:ext cx="6494165" cy="423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4" lvl="1" indent="-485772" algn="l">
              <a:lnSpc>
                <a:spcPts val="8594"/>
              </a:lnSpc>
              <a:buFont typeface="Arial"/>
              <a:buChar char="•"/>
            </a:pPr>
            <a:r>
              <a:rPr lang="en-US" sz="4499" b="1">
                <a:solidFill>
                  <a:srgbClr val="F0D7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Motivation</a:t>
            </a:r>
          </a:p>
          <a:p>
            <a:pPr marL="971544" lvl="1" indent="-485772" algn="l">
              <a:lnSpc>
                <a:spcPts val="8594"/>
              </a:lnSpc>
              <a:buFont typeface="Arial"/>
              <a:buChar char="•"/>
            </a:pPr>
            <a:r>
              <a:rPr lang="en-US" sz="4499" b="1">
                <a:solidFill>
                  <a:srgbClr val="F0D7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Sense of Ownership</a:t>
            </a:r>
          </a:p>
          <a:p>
            <a:pPr marL="971544" lvl="1" indent="-485772" algn="l">
              <a:lnSpc>
                <a:spcPts val="8594"/>
              </a:lnSpc>
              <a:buFont typeface="Arial"/>
              <a:buChar char="•"/>
            </a:pPr>
            <a:r>
              <a:rPr lang="en-US" sz="4499" b="1">
                <a:solidFill>
                  <a:srgbClr val="F0D7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Growth Mindset </a:t>
            </a:r>
          </a:p>
          <a:p>
            <a:pPr marL="971544" lvl="1" indent="-485772" algn="l">
              <a:lnSpc>
                <a:spcPts val="8594"/>
              </a:lnSpc>
              <a:buFont typeface="Arial"/>
              <a:buChar char="•"/>
            </a:pPr>
            <a:r>
              <a:rPr lang="en-US" sz="4499" b="1">
                <a:solidFill>
                  <a:srgbClr val="F0D7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Work Ethic</a:t>
            </a:r>
          </a:p>
        </p:txBody>
      </p:sp>
      <p:grpSp>
        <p:nvGrpSpPr>
          <p:cNvPr id="8" name="Group 8"/>
          <p:cNvGrpSpPr/>
          <p:nvPr/>
        </p:nvGrpSpPr>
        <p:grpSpPr>
          <a:xfrm rot="-850160">
            <a:off x="6243870" y="4041949"/>
            <a:ext cx="6429677" cy="6327397"/>
            <a:chOff x="0" y="0"/>
            <a:chExt cx="8572903" cy="8436530"/>
          </a:xfrm>
        </p:grpSpPr>
        <p:sp>
          <p:nvSpPr>
            <p:cNvPr id="9" name="Freeform 9"/>
            <p:cNvSpPr/>
            <p:nvPr/>
          </p:nvSpPr>
          <p:spPr>
            <a:xfrm rot="2540286" flipH="1" flipV="1">
              <a:off x="757245" y="1727233"/>
              <a:ext cx="7058413" cy="4982064"/>
            </a:xfrm>
            <a:custGeom>
              <a:avLst/>
              <a:gdLst/>
              <a:ahLst/>
              <a:cxnLst/>
              <a:rect l="l" t="t" r="r" b="b"/>
              <a:pathLst>
                <a:path w="7058413" h="4982064">
                  <a:moveTo>
                    <a:pt x="7058413" y="4982064"/>
                  </a:moveTo>
                  <a:lnTo>
                    <a:pt x="0" y="4982064"/>
                  </a:lnTo>
                  <a:lnTo>
                    <a:pt x="0" y="0"/>
                  </a:lnTo>
                  <a:lnTo>
                    <a:pt x="7058413" y="0"/>
                  </a:lnTo>
                  <a:lnTo>
                    <a:pt x="7058413" y="4982064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 rot="2551382">
              <a:off x="253295" y="2905244"/>
              <a:ext cx="7725172" cy="161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20"/>
                </a:lnSpc>
              </a:pPr>
              <a:r>
                <a:rPr lang="en-US" sz="7300">
                  <a:solidFill>
                    <a:srgbClr val="FEFAD3"/>
                  </a:solidFill>
                  <a:latin typeface="Scary Stories"/>
                  <a:ea typeface="Scary Stories"/>
                  <a:cs typeface="Scary Stories"/>
                  <a:sym typeface="Scary Stories"/>
                </a:rPr>
                <a:t>Action!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04884" y="-63513"/>
            <a:ext cx="8020447" cy="19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8"/>
              </a:lnSpc>
            </a:pPr>
            <a:r>
              <a:rPr lang="en-US" sz="11499">
                <a:solidFill>
                  <a:srgbClr val="F0D71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Goal Setting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154</Words>
  <Application>Microsoft Office PowerPoint</Application>
  <PresentationFormat>Custom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Glacial Indifference</vt:lpstr>
      <vt:lpstr>Scary Stories</vt:lpstr>
      <vt:lpstr>Harlow Solid</vt:lpstr>
      <vt:lpstr>Canva Sans Bold</vt:lpstr>
      <vt:lpstr>Calibri</vt:lpstr>
      <vt:lpstr>Arial</vt:lpstr>
      <vt:lpstr>Canva Sans</vt:lpstr>
      <vt:lpstr>Nickainley</vt:lpstr>
      <vt:lpstr>Cinzel Decorative</vt:lpstr>
      <vt:lpstr>The Seasons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January FAME Night</dc:title>
  <dc:creator>Jamye M. Pierce</dc:creator>
  <cp:lastModifiedBy>Jamye M. Pierce</cp:lastModifiedBy>
  <cp:revision>2</cp:revision>
  <cp:lastPrinted>2025-02-12T16:22:17Z</cp:lastPrinted>
  <dcterms:created xsi:type="dcterms:W3CDTF">2006-08-16T00:00:00Z</dcterms:created>
  <dcterms:modified xsi:type="dcterms:W3CDTF">2025-02-12T16:23:29Z</dcterms:modified>
  <dc:identifier>DAGbuyhLpcg</dc:identifier>
</cp:coreProperties>
</file>